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39D7-7E38-4DB7-8892-81801752D7BA}" type="datetimeFigureOut">
              <a:rPr lang="ko-KR" altLang="en-US" smtClean="0"/>
              <a:t>2020-04-10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62345-9E6B-46C2-A00B-81943F123C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256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2020-04-10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01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2020-04-10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62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2020-04-10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52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맑은 고딕"/>
                <a:cs typeface="맑은 고딕"/>
              </a:defRPr>
            </a:lvl1pPr>
          </a:lstStyle>
          <a:p>
            <a:pPr marL="12700">
              <a:spcBef>
                <a:spcPts val="204"/>
              </a:spcBef>
            </a:pPr>
            <a:r>
              <a:rPr lang="en-US" altLang="ko-KR" spc="-5"/>
              <a:t>BM </a:t>
            </a:r>
            <a:r>
              <a:rPr lang="ko-KR" altLang="en-US"/>
              <a:t>세미나 </a:t>
            </a:r>
            <a:r>
              <a:rPr lang="en-US" altLang="ko-KR" spc="-5"/>
              <a:t>20170725</a:t>
            </a:r>
            <a:r>
              <a:rPr lang="ko-KR" altLang="en-US" spc="-25"/>
              <a:t> </a:t>
            </a:r>
            <a:r>
              <a:rPr lang="en-US" altLang="ko-KR" spc="-5"/>
              <a:t>(</a:t>
            </a:r>
            <a:r>
              <a:rPr lang="ko-KR" altLang="en-US" spc="-5"/>
              <a:t>성광유니텍</a:t>
            </a:r>
            <a:r>
              <a:rPr lang="en-US" altLang="ko-KR" spc="-5"/>
              <a:t>)</a:t>
            </a:r>
            <a:endParaRPr lang="en-US" altLang="ko-KR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맑은 고딕"/>
                <a:cs typeface="맑은 고딕"/>
              </a:defRPr>
            </a:lvl1pPr>
          </a:lstStyle>
          <a:p>
            <a:pPr marL="12700">
              <a:spcBef>
                <a:spcPts val="204"/>
              </a:spcBef>
            </a:pPr>
            <a:r>
              <a:rPr lang="en-US" altLang="ko-KR" spc="-5"/>
              <a:t>2017-07-14</a:t>
            </a:r>
            <a:endParaRPr lang="en-US" altLang="ko-KR"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10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2020-04-10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30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2020-04-10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24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2020-04-10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56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2020-04-10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06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2020-04-10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66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2020-04-10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970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2020-04-10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9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2020-04-10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52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FB6D5-1C7E-4DFA-8004-856114739EF8}" type="datetimeFigureOut">
              <a:rPr lang="ko-KR" altLang="en-US" smtClean="0"/>
              <a:t>2020-04-10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29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bc@defg.hi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529862"/>
            <a:ext cx="9144000" cy="1162416"/>
          </a:xfrm>
        </p:spPr>
        <p:txBody>
          <a:bodyPr/>
          <a:lstStyle/>
          <a:p>
            <a:r>
              <a:rPr lang="en-US" altLang="ko-KR" dirty="0"/>
              <a:t>Business Model Title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083291"/>
            <a:ext cx="9144000" cy="1655762"/>
          </a:xfrm>
        </p:spPr>
        <p:txBody>
          <a:bodyPr>
            <a:normAutofit fontScale="25000" lnSpcReduction="20000"/>
          </a:bodyPr>
          <a:lstStyle/>
          <a:p>
            <a:endParaRPr lang="en-US" altLang="ko-KR" dirty="0"/>
          </a:p>
          <a:p>
            <a:r>
              <a:rPr lang="en-US" altLang="ko-KR" sz="8000" dirty="0"/>
              <a:t>First Author Name</a:t>
            </a:r>
            <a:endParaRPr lang="ko-KR" altLang="ko-KR" sz="8000" dirty="0"/>
          </a:p>
          <a:p>
            <a:r>
              <a:rPr lang="en-US" altLang="ko-KR" sz="8000" dirty="0"/>
              <a:t>Position (Ex. Prof. Researcher, Ph.D., Master, CEO, and etc.), Affiliation (Ex. University, Institute, Company), Nationality</a:t>
            </a:r>
            <a:endParaRPr lang="ko-KR" altLang="ko-KR" sz="8000" dirty="0"/>
          </a:p>
          <a:p>
            <a:r>
              <a:rPr lang="en-US" altLang="ko-KR" sz="8000" dirty="0"/>
              <a:t>Email: </a:t>
            </a:r>
            <a:r>
              <a:rPr lang="en-US" altLang="ko-KR" sz="8000" u="sng" dirty="0">
                <a:hlinkClick r:id="rId2"/>
              </a:rPr>
              <a:t>abc@defg.hig</a:t>
            </a:r>
            <a:endParaRPr lang="ko-KR" altLang="ko-KR" sz="8000" dirty="0"/>
          </a:p>
          <a:p>
            <a:r>
              <a:rPr lang="en-US" altLang="ko-KR" sz="8000" dirty="0"/>
              <a:t> </a:t>
            </a:r>
            <a:endParaRPr lang="ko-KR" altLang="ko-KR" sz="8000" dirty="0"/>
          </a:p>
          <a:p>
            <a:r>
              <a:rPr lang="en-US" altLang="ko-KR" sz="8000" dirty="0"/>
              <a:t>Second Author Name</a:t>
            </a:r>
            <a:endParaRPr lang="ko-KR" altLang="ko-KR" sz="8000" dirty="0"/>
          </a:p>
          <a:p>
            <a:r>
              <a:rPr lang="en-US" altLang="ko-KR" sz="8000" dirty="0"/>
              <a:t>Position (Ex. Prof. Researcher, Ph.D., Master, CEO, and etc.), Affiliation (Ex. University, Institute, Company), Nationality</a:t>
            </a:r>
            <a:endParaRPr lang="ko-KR" altLang="ko-KR" sz="8000" dirty="0"/>
          </a:p>
          <a:p>
            <a:r>
              <a:rPr lang="en-US" altLang="ko-KR" sz="8000" dirty="0"/>
              <a:t>Email: </a:t>
            </a:r>
            <a:r>
              <a:rPr lang="en-US" altLang="ko-KR" sz="8000" u="sng" dirty="0">
                <a:hlinkClick r:id="rId2"/>
              </a:rPr>
              <a:t>abc@defg.hig</a:t>
            </a:r>
            <a:endParaRPr lang="ko-KR" altLang="ko-KR" sz="8000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4501" y="441804"/>
            <a:ext cx="106975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i="1" dirty="0">
                <a:solidFill>
                  <a:srgbClr val="FF0000"/>
                </a:solidFill>
              </a:rPr>
              <a:t>※ This Business Model Format is designated as example for Society of Open Innovation: </a:t>
            </a:r>
            <a:r>
              <a:rPr lang="en-US" altLang="ko-KR" sz="800" i="1" dirty="0">
                <a:solidFill>
                  <a:srgbClr val="FF0000"/>
                </a:solidFill>
              </a:rPr>
              <a:t>Technology, Market, and Complexity</a:t>
            </a:r>
            <a:r>
              <a:rPr lang="en-US" altLang="ko-KR" sz="1200" i="1" dirty="0">
                <a:solidFill>
                  <a:srgbClr val="FF0000"/>
                </a:solidFill>
              </a:rPr>
              <a:t>(SOI)</a:t>
            </a:r>
            <a:r>
              <a:rPr lang="en-US" altLang="ko-KR" sz="2800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200" i="1" dirty="0">
                <a:solidFill>
                  <a:srgbClr val="FF0000"/>
                </a:solidFill>
              </a:rPr>
              <a:t>&amp; Oklahoma</a:t>
            </a:r>
            <a:r>
              <a:rPr lang="ko-KR" altLang="en-US" sz="1200" i="1" dirty="0">
                <a:solidFill>
                  <a:srgbClr val="FF0000"/>
                </a:solidFill>
              </a:rPr>
              <a:t> </a:t>
            </a:r>
            <a:r>
              <a:rPr lang="en-US" altLang="ko-KR" sz="1200" i="1" dirty="0">
                <a:solidFill>
                  <a:srgbClr val="FF0000"/>
                </a:solidFill>
              </a:rPr>
              <a:t>State</a:t>
            </a:r>
            <a:r>
              <a:rPr lang="ko-KR" altLang="en-US" sz="1200" i="1" dirty="0">
                <a:solidFill>
                  <a:srgbClr val="FF0000"/>
                </a:solidFill>
              </a:rPr>
              <a:t> </a:t>
            </a:r>
            <a:r>
              <a:rPr lang="en-US" altLang="ko-KR" sz="1200" i="1" dirty="0">
                <a:solidFill>
                  <a:srgbClr val="FF0000"/>
                </a:solidFill>
              </a:rPr>
              <a:t>University</a:t>
            </a:r>
            <a:r>
              <a:rPr lang="ko-KR" altLang="en-US" sz="1200" i="1" dirty="0">
                <a:solidFill>
                  <a:srgbClr val="FF0000"/>
                </a:solidFill>
              </a:rPr>
              <a:t> </a:t>
            </a:r>
            <a:r>
              <a:rPr lang="en-US" altLang="ko-KR" sz="1200" i="1" dirty="0">
                <a:solidFill>
                  <a:srgbClr val="FF0000"/>
                </a:solidFill>
              </a:rPr>
              <a:t>2020</a:t>
            </a:r>
            <a:r>
              <a:rPr lang="ko-KR" altLang="en-US" sz="1200" i="1" dirty="0">
                <a:solidFill>
                  <a:srgbClr val="FF0000"/>
                </a:solidFill>
              </a:rPr>
              <a:t> </a:t>
            </a:r>
            <a:r>
              <a:rPr lang="en-US" altLang="ko-KR" sz="1200" i="1" dirty="0">
                <a:solidFill>
                  <a:srgbClr val="FF0000"/>
                </a:solidFill>
              </a:rPr>
              <a:t>Conference, but just refer to this guideline and please fill the contents below when writing your Business Model Presentation. </a:t>
            </a:r>
          </a:p>
          <a:p>
            <a:pPr algn="ctr"/>
            <a:r>
              <a:rPr lang="en-US" altLang="ko-KR" sz="1200" i="1" dirty="0">
                <a:solidFill>
                  <a:srgbClr val="FF0000"/>
                </a:solidFill>
              </a:rPr>
              <a:t>- The Business Model Presentation for SOI &amp; Oklahoma</a:t>
            </a:r>
            <a:r>
              <a:rPr lang="ko-KR" altLang="en-US" sz="1200" i="1" dirty="0">
                <a:solidFill>
                  <a:srgbClr val="FF0000"/>
                </a:solidFill>
              </a:rPr>
              <a:t> </a:t>
            </a:r>
            <a:r>
              <a:rPr lang="en-US" altLang="ko-KR" sz="1200" i="1" dirty="0">
                <a:solidFill>
                  <a:srgbClr val="FF0000"/>
                </a:solidFill>
              </a:rPr>
              <a:t>State</a:t>
            </a:r>
            <a:r>
              <a:rPr lang="ko-KR" altLang="en-US" sz="1200" i="1" dirty="0">
                <a:solidFill>
                  <a:srgbClr val="FF0000"/>
                </a:solidFill>
              </a:rPr>
              <a:t> </a:t>
            </a:r>
            <a:r>
              <a:rPr lang="en-US" altLang="ko-KR" sz="1200" i="1" dirty="0">
                <a:solidFill>
                  <a:srgbClr val="FF0000"/>
                </a:solidFill>
              </a:rPr>
              <a:t>University</a:t>
            </a:r>
            <a:r>
              <a:rPr lang="ko-KR" altLang="en-US" sz="1200" i="1" dirty="0">
                <a:solidFill>
                  <a:srgbClr val="FF0000"/>
                </a:solidFill>
              </a:rPr>
              <a:t> </a:t>
            </a:r>
            <a:r>
              <a:rPr lang="en-US" altLang="ko-KR" sz="1200" i="1" dirty="0">
                <a:solidFill>
                  <a:srgbClr val="FF0000"/>
                </a:solidFill>
              </a:rPr>
              <a:t>2020</a:t>
            </a:r>
            <a:r>
              <a:rPr lang="ko-KR" altLang="en-US" sz="1200" i="1" dirty="0">
                <a:solidFill>
                  <a:srgbClr val="FF0000"/>
                </a:solidFill>
              </a:rPr>
              <a:t> </a:t>
            </a:r>
            <a:r>
              <a:rPr lang="en-US" altLang="ko-KR" sz="1200" i="1" dirty="0">
                <a:solidFill>
                  <a:srgbClr val="FF0000"/>
                </a:solidFill>
              </a:rPr>
              <a:t>Conference should be  about PPT 15 pages.</a:t>
            </a:r>
          </a:p>
        </p:txBody>
      </p:sp>
    </p:spTree>
    <p:extLst>
      <p:ext uri="{BB962C8B-B14F-4D97-AF65-F5344CB8AC3E}">
        <p14:creationId xmlns:p14="http://schemas.microsoft.com/office/powerpoint/2010/main" val="217655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3. How(Technical System)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Concrete system that creates value by combining technology and the market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Key resources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Key activities</a:t>
            </a:r>
            <a:endParaRPr kumimoji="0" lang="en-US" altLang="ko-KR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- Key partnerships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4. </a:t>
            </a:r>
            <a:r>
              <a:rPr lang="en-US" altLang="ko-KR" sz="2400" dirty="0"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Why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(Revenue and cost)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Cost structure and contents, profit structure and contents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Revenue Streams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Cost Structure</a:t>
            </a:r>
            <a:endParaRPr kumimoji="0" lang="en-US" altLang="ko-KR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01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5. </a:t>
            </a:r>
            <a:r>
              <a:rPr lang="en-US" altLang="ko-KR" sz="2400" dirty="0"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When and Where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(Customer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meeting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How to meet a customer, how to form customer relationships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Channels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Customer relationships</a:t>
            </a:r>
            <a:endParaRPr kumimoji="0" lang="en-US" altLang="ko-KR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65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41938" y="175847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Book</a:t>
            </a:r>
            <a:r>
              <a:rPr kumimoji="0" lang="en-US" altLang="ko-KR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Reference -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Business Model Design Compass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object 2"/>
          <p:cNvSpPr/>
          <p:nvPr/>
        </p:nvSpPr>
        <p:spPr>
          <a:xfrm>
            <a:off x="549343" y="760622"/>
            <a:ext cx="7588112" cy="5785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31823" y="1327638"/>
            <a:ext cx="2998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*Please refer to the “Business Model Design Compass” book.</a:t>
            </a:r>
          </a:p>
          <a:p>
            <a:endParaRPr lang="en-US" altLang="ko-KR" dirty="0"/>
          </a:p>
          <a:p>
            <a:r>
              <a:rPr lang="en-US" altLang="ko-KR" dirty="0"/>
              <a:t>*Please refer to Page 158, 167, 183, 203, 221 in this book.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8156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06669" y="1186966"/>
            <a:ext cx="10981593" cy="116241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Introduction of firm(firm name)-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Ⅰ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7977" y="3279531"/>
            <a:ext cx="97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Firm(Name) was established on….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274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59423" y="1186966"/>
            <a:ext cx="10911253" cy="116241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Introduction of firm(firm name)-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Ⅱ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2322" y="3244362"/>
            <a:ext cx="97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Now the firm(Name) is…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299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1186966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Innovative case of the firm(firm name)-</a:t>
            </a:r>
            <a:r>
              <a:rPr lang="en-US" altLang="ko-KR" sz="4400" dirty="0">
                <a:latin typeface="HY강B" panose="02030600000101010101" pitchFamily="18" charset="-127"/>
                <a:ea typeface="HY강B" panose="02030600000101010101" pitchFamily="18" charset="-127"/>
              </a:rPr>
              <a:t>Ⅰ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02322" y="3244362"/>
            <a:ext cx="97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Innovative case one of the firm is…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525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1186966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Innovative case of the firm(firm name)-</a:t>
            </a:r>
            <a:r>
              <a:rPr lang="en-US" altLang="ko-KR" sz="4400" dirty="0">
                <a:latin typeface="HY강B" panose="02030600000101010101" pitchFamily="18" charset="-127"/>
                <a:ea typeface="HY강B" panose="02030600000101010101" pitchFamily="18" charset="-127"/>
              </a:rPr>
              <a:t>Ⅱ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02322" y="3244362"/>
            <a:ext cx="97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Innovative case two of the firm is…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796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3111" y="861060"/>
            <a:ext cx="5935980" cy="5812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14314" y="5431282"/>
            <a:ext cx="505459" cy="262890"/>
          </a:xfrm>
          <a:custGeom>
            <a:avLst/>
            <a:gdLst/>
            <a:ahLst/>
            <a:cxnLst/>
            <a:rect l="l" t="t" r="r" b="b"/>
            <a:pathLst>
              <a:path w="505460" h="262889">
                <a:moveTo>
                  <a:pt x="133731" y="0"/>
                </a:moveTo>
                <a:lnTo>
                  <a:pt x="0" y="129032"/>
                </a:lnTo>
                <a:lnTo>
                  <a:pt x="129159" y="262801"/>
                </a:lnTo>
                <a:lnTo>
                  <a:pt x="130301" y="197091"/>
                </a:lnTo>
                <a:lnTo>
                  <a:pt x="502906" y="197091"/>
                </a:lnTo>
                <a:lnTo>
                  <a:pt x="505078" y="72136"/>
                </a:lnTo>
                <a:lnTo>
                  <a:pt x="132587" y="65659"/>
                </a:lnTo>
                <a:lnTo>
                  <a:pt x="133731" y="0"/>
                </a:lnTo>
                <a:close/>
              </a:path>
              <a:path w="505460" h="262889">
                <a:moveTo>
                  <a:pt x="502906" y="197091"/>
                </a:moveTo>
                <a:lnTo>
                  <a:pt x="130301" y="197091"/>
                </a:lnTo>
                <a:lnTo>
                  <a:pt x="502792" y="203593"/>
                </a:lnTo>
                <a:lnTo>
                  <a:pt x="502906" y="197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14314" y="5431282"/>
            <a:ext cx="505459" cy="262890"/>
          </a:xfrm>
          <a:custGeom>
            <a:avLst/>
            <a:gdLst/>
            <a:ahLst/>
            <a:cxnLst/>
            <a:rect l="l" t="t" r="r" b="b"/>
            <a:pathLst>
              <a:path w="505460" h="262889">
                <a:moveTo>
                  <a:pt x="505078" y="72136"/>
                </a:moveTo>
                <a:lnTo>
                  <a:pt x="132587" y="65659"/>
                </a:lnTo>
                <a:lnTo>
                  <a:pt x="133731" y="0"/>
                </a:lnTo>
                <a:lnTo>
                  <a:pt x="0" y="129032"/>
                </a:lnTo>
                <a:lnTo>
                  <a:pt x="129159" y="262801"/>
                </a:lnTo>
                <a:lnTo>
                  <a:pt x="130301" y="197091"/>
                </a:lnTo>
                <a:lnTo>
                  <a:pt x="502792" y="203593"/>
                </a:lnTo>
                <a:lnTo>
                  <a:pt x="505078" y="72136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39233" y="3072764"/>
            <a:ext cx="72961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dirty="0">
                <a:latin typeface="맑은 고딕"/>
                <a:cs typeface="맑은 고딕"/>
              </a:rPr>
              <a:t>Technology</a:t>
            </a:r>
            <a:endParaRPr sz="105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7110" y="1148588"/>
            <a:ext cx="12484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Who</a:t>
            </a:r>
            <a:r>
              <a:rPr sz="1000" b="1" spc="-70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demand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b="1" spc="-10" dirty="0">
                <a:latin typeface="맑은 고딕"/>
                <a:cs typeface="맑은 고딕"/>
              </a:rPr>
              <a:t>our </a:t>
            </a:r>
            <a:r>
              <a:rPr sz="1000" b="1" spc="-5" dirty="0">
                <a:latin typeface="맑은 고딕"/>
                <a:cs typeface="맑은 고딕"/>
              </a:rPr>
              <a:t>firms</a:t>
            </a:r>
            <a:r>
              <a:rPr sz="1000" b="1" spc="-60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additional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b="1" spc="-10" dirty="0">
                <a:latin typeface="맑은 고딕"/>
                <a:cs typeface="맑은 고딕"/>
              </a:rPr>
              <a:t>or </a:t>
            </a:r>
            <a:r>
              <a:rPr sz="1000" b="1" spc="-5" dirty="0">
                <a:latin typeface="맑은 고딕"/>
                <a:cs typeface="맑은 고딕"/>
              </a:rPr>
              <a:t>different </a:t>
            </a:r>
            <a:r>
              <a:rPr sz="1000" b="1" spc="-10" dirty="0">
                <a:latin typeface="맑은 고딕"/>
                <a:cs typeface="맑은 고딕"/>
              </a:rPr>
              <a:t>things</a:t>
            </a:r>
            <a:r>
              <a:rPr sz="1000" b="1" spc="25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12700" marR="223520" latinLnBrk="0">
              <a:spcBef>
                <a:spcPts val="905"/>
              </a:spcBef>
            </a:pPr>
            <a:r>
              <a:rPr sz="1000" spc="-10" dirty="0">
                <a:latin typeface="맑은 고딕"/>
                <a:cs typeface="맑은 고딕"/>
              </a:rPr>
              <a:t>Creative and new  </a:t>
            </a:r>
            <a:r>
              <a:rPr sz="1000" b="1" spc="-10" dirty="0">
                <a:latin typeface="맑은 고딕"/>
                <a:cs typeface="맑은 고딕"/>
              </a:rPr>
              <a:t>Customer  Segmentation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7560" y="2640721"/>
            <a:ext cx="173608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What</a:t>
            </a:r>
            <a:endParaRPr sz="1000" dirty="0">
              <a:solidFill>
                <a:srgbClr val="FF0000"/>
              </a:solidFill>
              <a:latin typeface="맑은 고딕"/>
              <a:cs typeface="맑은 고딕"/>
            </a:endParaRPr>
          </a:p>
          <a:p>
            <a:pPr marL="12700" marR="5080" latinLnBrk="0"/>
            <a:r>
              <a:rPr sz="1000" b="1" spc="-10" dirty="0">
                <a:latin typeface="맑은 고딕"/>
                <a:cs typeface="맑은 고딕"/>
              </a:rPr>
              <a:t>should </a:t>
            </a:r>
            <a:r>
              <a:rPr sz="1000" b="1" spc="-5" dirty="0">
                <a:latin typeface="맑은 고딕"/>
                <a:cs typeface="맑은 고딕"/>
              </a:rPr>
              <a:t>be </a:t>
            </a:r>
            <a:r>
              <a:rPr sz="1000" b="1" spc="-10" dirty="0">
                <a:latin typeface="맑은 고딕"/>
                <a:cs typeface="맑은 고딕"/>
              </a:rPr>
              <a:t>the  countermeasures </a:t>
            </a:r>
            <a:r>
              <a:rPr sz="1000" b="1" spc="-5" dirty="0">
                <a:latin typeface="맑은 고딕"/>
                <a:cs typeface="맑은 고딕"/>
              </a:rPr>
              <a:t>against  </a:t>
            </a:r>
            <a:r>
              <a:rPr sz="1000" b="1" spc="-10" dirty="0">
                <a:latin typeface="맑은 고딕"/>
                <a:cs typeface="맑은 고딕"/>
              </a:rPr>
              <a:t>the </a:t>
            </a:r>
            <a:r>
              <a:rPr sz="1000" b="1" spc="-5" dirty="0">
                <a:latin typeface="맑은 고딕"/>
                <a:cs typeface="맑은 고딕"/>
              </a:rPr>
              <a:t>demand </a:t>
            </a:r>
            <a:r>
              <a:rPr sz="1000" b="1" spc="-10" dirty="0">
                <a:latin typeface="맑은 고딕"/>
                <a:cs typeface="맑은 고딕"/>
              </a:rPr>
              <a:t>or</a:t>
            </a:r>
            <a:r>
              <a:rPr sz="1000" b="1" spc="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expectation?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119380" latinLnBrk="0"/>
            <a:r>
              <a:rPr sz="1000" spc="-10" dirty="0">
                <a:latin typeface="맑은 고딕"/>
                <a:cs typeface="맑은 고딕"/>
              </a:rPr>
              <a:t>Catch </a:t>
            </a:r>
            <a:r>
              <a:rPr sz="1000" b="1" spc="-10" dirty="0">
                <a:latin typeface="맑은 고딕"/>
                <a:cs typeface="맑은 고딕"/>
              </a:rPr>
              <a:t>new </a:t>
            </a:r>
            <a:r>
              <a:rPr sz="1000" b="1" spc="-5" dirty="0">
                <a:latin typeface="맑은 고딕"/>
                <a:cs typeface="맑은 고딕"/>
              </a:rPr>
              <a:t>Value  </a:t>
            </a:r>
            <a:r>
              <a:rPr sz="1000" b="1" spc="-10" dirty="0">
                <a:latin typeface="맑은 고딕"/>
                <a:cs typeface="맑은 고딕"/>
              </a:rPr>
              <a:t>Proposition </a:t>
            </a:r>
            <a:r>
              <a:rPr sz="1000" spc="-10" dirty="0">
                <a:latin typeface="맑은 고딕"/>
                <a:cs typeface="맑은 고딕"/>
              </a:rPr>
              <a:t>from upstream  downstream supply</a:t>
            </a:r>
            <a:r>
              <a:rPr sz="1000" spc="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chain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44862" y="4929073"/>
            <a:ext cx="1547445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How</a:t>
            </a:r>
            <a:r>
              <a:rPr sz="1000" b="1" spc="-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should </a:t>
            </a:r>
            <a:r>
              <a:rPr sz="1000" b="1" spc="-5" dirty="0">
                <a:latin typeface="맑은 고딕"/>
                <a:cs typeface="맑은 고딕"/>
              </a:rPr>
              <a:t>firms  </a:t>
            </a:r>
            <a:r>
              <a:rPr sz="1000" b="1" spc="-10" dirty="0">
                <a:latin typeface="맑은 고딕"/>
                <a:cs typeface="맑은 고딕"/>
              </a:rPr>
              <a:t>recombine technologies  and </a:t>
            </a:r>
            <a:r>
              <a:rPr sz="1000" b="1" spc="-5" dirty="0">
                <a:latin typeface="맑은 고딕"/>
                <a:cs typeface="맑은 고딕"/>
              </a:rPr>
              <a:t>market</a:t>
            </a:r>
            <a:r>
              <a:rPr sz="1000" b="1" spc="-65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spcBef>
                <a:spcPts val="4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latinLnBrk="0"/>
            <a:r>
              <a:rPr sz="1000" spc="-10" dirty="0">
                <a:latin typeface="맑은 고딕"/>
                <a:cs typeface="맑은 고딕"/>
              </a:rPr>
              <a:t>New </a:t>
            </a:r>
            <a:r>
              <a:rPr sz="1000" spc="-5" dirty="0">
                <a:latin typeface="맑은 고딕"/>
                <a:cs typeface="맑은 고딕"/>
              </a:rPr>
              <a:t>or</a:t>
            </a:r>
            <a:r>
              <a:rPr sz="1000" spc="-40" dirty="0">
                <a:latin typeface="맑은 고딕"/>
                <a:cs typeface="맑은 고딕"/>
              </a:rPr>
              <a:t> </a:t>
            </a:r>
            <a:r>
              <a:rPr sz="1000" spc="-10" dirty="0">
                <a:latin typeface="맑은 고딕"/>
                <a:cs typeface="맑은 고딕"/>
              </a:rPr>
              <a:t>additional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b="1" spc="-10" dirty="0">
                <a:latin typeface="맑은 고딕"/>
                <a:cs typeface="맑은 고딕"/>
              </a:rPr>
              <a:t>Technological</a:t>
            </a:r>
            <a:r>
              <a:rPr sz="1000" b="1" spc="3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System</a:t>
            </a:r>
            <a:endParaRPr sz="1000" dirty="0">
              <a:latin typeface="맑은 고딕"/>
              <a:cs typeface="맑은 고딕"/>
            </a:endParaRPr>
          </a:p>
          <a:p>
            <a:pPr marL="12700" marR="176530" latinLnBrk="0"/>
            <a:r>
              <a:rPr sz="1000" b="1" spc="-5" dirty="0">
                <a:latin typeface="맑은 고딕"/>
                <a:cs typeface="맑은 고딕"/>
              </a:rPr>
              <a:t>, </a:t>
            </a:r>
            <a:r>
              <a:rPr sz="1000" spc="-10" dirty="0">
                <a:latin typeface="맑은 고딕"/>
                <a:cs typeface="맑은 고딕"/>
              </a:rPr>
              <a:t>motivated </a:t>
            </a:r>
            <a:r>
              <a:rPr sz="1000" spc="-5" dirty="0">
                <a:latin typeface="맑은 고딕"/>
                <a:cs typeface="맑은 고딕"/>
              </a:rPr>
              <a:t>by </a:t>
            </a:r>
            <a:r>
              <a:rPr sz="1000" spc="-10" dirty="0">
                <a:latin typeface="맑은 고딕"/>
                <a:cs typeface="맑은 고딕"/>
              </a:rPr>
              <a:t>users  (customers, suppliers,  partners, internals</a:t>
            </a:r>
            <a:r>
              <a:rPr sz="1000" spc="55" dirty="0">
                <a:latin typeface="맑은 고딕"/>
                <a:cs typeface="맑은 고딕"/>
              </a:rPr>
              <a:t> </a:t>
            </a:r>
            <a:r>
              <a:rPr sz="1000" spc="-10" dirty="0">
                <a:latin typeface="맑은 고딕"/>
                <a:cs typeface="맑은 고딕"/>
              </a:rPr>
              <a:t>etc.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4983" y="5176520"/>
            <a:ext cx="140017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Why</a:t>
            </a:r>
            <a:endParaRPr sz="1000" dirty="0">
              <a:solidFill>
                <a:srgbClr val="FF0000"/>
              </a:solidFill>
              <a:latin typeface="맑은 고딕"/>
              <a:cs typeface="맑은 고딕"/>
            </a:endParaRPr>
          </a:p>
          <a:p>
            <a:pPr marL="12700" marR="5080" latinLnBrk="0"/>
            <a:r>
              <a:rPr sz="1000" b="1" spc="-10" dirty="0">
                <a:latin typeface="맑은 고딕"/>
                <a:cs typeface="맑은 고딕"/>
              </a:rPr>
              <a:t>should </a:t>
            </a:r>
            <a:r>
              <a:rPr sz="1000" b="1" spc="-5" dirty="0">
                <a:latin typeface="맑은 고딕"/>
                <a:cs typeface="맑은 고딕"/>
              </a:rPr>
              <a:t>firms do  </a:t>
            </a:r>
            <a:r>
              <a:rPr sz="1000" b="1" spc="-10" dirty="0">
                <a:latin typeface="맑은 고딕"/>
                <a:cs typeface="맑은 고딕"/>
              </a:rPr>
              <a:t>reconfiguring</a:t>
            </a:r>
            <a:r>
              <a:rPr sz="1000" b="1" spc="2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process?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114935" latinLnBrk="0"/>
            <a:r>
              <a:rPr sz="1000" b="1" spc="-10" dirty="0">
                <a:latin typeface="맑은 고딕"/>
                <a:cs typeface="맑은 고딕"/>
              </a:rPr>
              <a:t>Cost and Revenue  </a:t>
            </a:r>
            <a:r>
              <a:rPr sz="1000" spc="-5" dirty="0">
                <a:latin typeface="맑은 고딕"/>
                <a:cs typeface="맑은 고딕"/>
              </a:rPr>
              <a:t>by </a:t>
            </a:r>
            <a:r>
              <a:rPr sz="1000" spc="-10" dirty="0">
                <a:latin typeface="맑은 고딕"/>
                <a:cs typeface="맑은 고딕"/>
              </a:rPr>
              <a:t>revised </a:t>
            </a:r>
            <a:r>
              <a:rPr sz="1000" spc="-5" dirty="0">
                <a:latin typeface="맑은 고딕"/>
                <a:cs typeface="맑은 고딕"/>
              </a:rPr>
              <a:t>or </a:t>
            </a:r>
            <a:r>
              <a:rPr sz="1000" spc="-10" dirty="0">
                <a:latin typeface="맑은 고딕"/>
                <a:cs typeface="맑은 고딕"/>
              </a:rPr>
              <a:t>new  processes and</a:t>
            </a:r>
            <a:r>
              <a:rPr sz="100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points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2954" y="2777744"/>
            <a:ext cx="140335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9065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When </a:t>
            </a:r>
            <a:r>
              <a:rPr sz="1000" b="1" spc="-10" dirty="0">
                <a:solidFill>
                  <a:srgbClr val="FF0000"/>
                </a:solidFill>
                <a:latin typeface="맑은 고딕"/>
                <a:cs typeface="맑은 고딕"/>
              </a:rPr>
              <a:t>and </a:t>
            </a: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Where  </a:t>
            </a:r>
            <a:r>
              <a:rPr sz="1000" b="1" spc="-5" dirty="0">
                <a:latin typeface="맑은 고딕"/>
                <a:cs typeface="맑은 고딕"/>
              </a:rPr>
              <a:t>do </a:t>
            </a:r>
            <a:r>
              <a:rPr sz="1000" b="1" spc="-10" dirty="0">
                <a:latin typeface="맑은 고딕"/>
                <a:cs typeface="맑은 고딕"/>
              </a:rPr>
              <a:t>you </a:t>
            </a:r>
            <a:r>
              <a:rPr sz="1000" b="1" spc="-5" dirty="0">
                <a:latin typeface="맑은 고딕"/>
                <a:cs typeface="맑은 고딕"/>
              </a:rPr>
              <a:t>meet </a:t>
            </a:r>
            <a:r>
              <a:rPr sz="1000" b="1" spc="-10" dirty="0">
                <a:latin typeface="맑은 고딕"/>
                <a:cs typeface="맑은 고딕"/>
              </a:rPr>
              <a:t>new or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b="1" spc="-5" dirty="0">
                <a:latin typeface="맑은 고딕"/>
                <a:cs typeface="맑은 고딕"/>
              </a:rPr>
              <a:t>additional</a:t>
            </a:r>
            <a:r>
              <a:rPr sz="1000" b="1" spc="-4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customer?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5080" latinLnBrk="0"/>
            <a:r>
              <a:rPr sz="1000" b="1" spc="-5" dirty="0">
                <a:latin typeface="맑은 고딕"/>
                <a:cs typeface="맑은 고딕"/>
              </a:rPr>
              <a:t>New </a:t>
            </a:r>
            <a:r>
              <a:rPr sz="1000" b="1" spc="-10" dirty="0">
                <a:latin typeface="맑은 고딕"/>
                <a:cs typeface="맑은 고딕"/>
              </a:rPr>
              <a:t>or </a:t>
            </a:r>
            <a:r>
              <a:rPr sz="1000" b="1" spc="-5" dirty="0">
                <a:latin typeface="맑은 고딕"/>
                <a:cs typeface="맑은 고딕"/>
              </a:rPr>
              <a:t>additional </a:t>
            </a:r>
            <a:r>
              <a:rPr sz="1000" b="1" spc="-10" dirty="0">
                <a:latin typeface="맑은 고딕"/>
                <a:cs typeface="맑은 고딕"/>
              </a:rPr>
              <a:t>way  </a:t>
            </a:r>
            <a:r>
              <a:rPr sz="1000" b="1" spc="-5" dirty="0">
                <a:latin typeface="맑은 고딕"/>
                <a:cs typeface="맑은 고딕"/>
              </a:rPr>
              <a:t>to meet</a:t>
            </a:r>
            <a:r>
              <a:rPr sz="1000" b="1" spc="-5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customer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spc="-5" dirty="0">
                <a:latin typeface="맑은 고딕"/>
                <a:cs typeface="맑은 고딕"/>
              </a:rPr>
              <a:t>-   </a:t>
            </a:r>
            <a:r>
              <a:rPr sz="1000" spc="-10" dirty="0">
                <a:latin typeface="맑은 고딕"/>
                <a:cs typeface="맑은 고딕"/>
              </a:rPr>
              <a:t>New</a:t>
            </a:r>
            <a:r>
              <a:rPr sz="1000" spc="-17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Channels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22954" y="3844239"/>
            <a:ext cx="10528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000" spc="-5" dirty="0">
                <a:latin typeface="맑은 고딕"/>
                <a:cs typeface="맑은 고딕"/>
              </a:rPr>
              <a:t>-   New</a:t>
            </a:r>
            <a:r>
              <a:rPr sz="1000" spc="-18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Customer</a:t>
            </a:r>
            <a:endParaRPr sz="1000" dirty="0">
              <a:latin typeface="맑은 고딕"/>
              <a:cs typeface="맑은 고딕"/>
            </a:endParaRPr>
          </a:p>
          <a:p>
            <a:pPr marR="635" algn="ctr"/>
            <a:r>
              <a:rPr sz="1000" spc="-10" dirty="0">
                <a:latin typeface="맑은 고딕"/>
                <a:cs typeface="맑은 고딕"/>
              </a:rPr>
              <a:t>Relationships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83378" y="4241673"/>
            <a:ext cx="3244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맑은 고딕"/>
                <a:cs typeface="맑은 고딕"/>
              </a:rPr>
              <a:t>patent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14543" y="3799460"/>
            <a:ext cx="54800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800" spc="-5" dirty="0">
                <a:latin typeface="맑은 고딕"/>
                <a:cs typeface="맑은 고딕"/>
              </a:rPr>
              <a:t>P</a:t>
            </a:r>
            <a:r>
              <a:rPr sz="800" dirty="0">
                <a:latin typeface="맑은 고딕"/>
                <a:cs typeface="맑은 고딕"/>
              </a:rPr>
              <a:t>r</a:t>
            </a:r>
            <a:r>
              <a:rPr sz="800" spc="-5" dirty="0">
                <a:latin typeface="맑은 고딕"/>
                <a:cs typeface="맑은 고딕"/>
              </a:rPr>
              <a:t>ote</a:t>
            </a:r>
            <a:r>
              <a:rPr sz="800" dirty="0">
                <a:latin typeface="맑은 고딕"/>
                <a:cs typeface="맑은 고딕"/>
              </a:rPr>
              <a:t>cta</a:t>
            </a:r>
            <a:r>
              <a:rPr sz="800" spc="-5" dirty="0">
                <a:latin typeface="맑은 고딕"/>
                <a:cs typeface="맑은 고딕"/>
              </a:rPr>
              <a:t>b</a:t>
            </a:r>
            <a:r>
              <a:rPr sz="800" spc="-10" dirty="0">
                <a:latin typeface="맑은 고딕"/>
                <a:cs typeface="맑은 고딕"/>
              </a:rPr>
              <a:t>l</a:t>
            </a:r>
            <a:r>
              <a:rPr sz="800" dirty="0">
                <a:latin typeface="맑은 고딕"/>
                <a:cs typeface="맑은 고딕"/>
              </a:rPr>
              <a:t>e  </a:t>
            </a:r>
            <a:r>
              <a:rPr sz="800" spc="-5" dirty="0">
                <a:latin typeface="맑은 고딕"/>
                <a:cs typeface="맑은 고딕"/>
              </a:rPr>
              <a:t>knowledge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9965" y="3509898"/>
            <a:ext cx="52832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800" spc="-5" dirty="0">
                <a:latin typeface="맑은 고딕"/>
                <a:cs typeface="맑은 고딕"/>
              </a:rPr>
              <a:t>knowledge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64528" y="4207510"/>
            <a:ext cx="3505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맑은 고딕"/>
                <a:cs typeface="맑은 고딕"/>
              </a:rPr>
              <a:t>Market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8365" y="3807663"/>
            <a:ext cx="43180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800" spc="-5" dirty="0">
                <a:latin typeface="맑은 고딕"/>
                <a:cs typeface="맑은 고딕"/>
              </a:rPr>
              <a:t>Potential</a:t>
            </a:r>
            <a:endParaRPr sz="800">
              <a:latin typeface="맑은 고딕"/>
              <a:cs typeface="맑은 고딕"/>
            </a:endParaRPr>
          </a:p>
          <a:p>
            <a:pPr marL="12700"/>
            <a:r>
              <a:rPr sz="800" spc="-5" dirty="0">
                <a:latin typeface="맑은 고딕"/>
                <a:cs typeface="맑은 고딕"/>
              </a:rPr>
              <a:t>Market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64197" y="3072764"/>
            <a:ext cx="472440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2065" algn="ctr">
              <a:spcBef>
                <a:spcPts val="105"/>
              </a:spcBef>
            </a:pPr>
            <a:r>
              <a:rPr sz="1050" spc="-5" dirty="0">
                <a:latin typeface="맑은 고딕"/>
                <a:cs typeface="맑은 고딕"/>
              </a:rPr>
              <a:t>Market</a:t>
            </a:r>
            <a:endParaRPr sz="1050">
              <a:latin typeface="맑은 고딕"/>
              <a:cs typeface="맑은 고딕"/>
            </a:endParaRPr>
          </a:p>
          <a:p>
            <a:pPr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64135" algn="ctr"/>
            <a:r>
              <a:rPr sz="800" spc="-5" dirty="0">
                <a:latin typeface="맑은 고딕"/>
                <a:cs typeface="맑은 고딕"/>
              </a:rPr>
              <a:t>Social</a:t>
            </a:r>
            <a:endParaRPr sz="800">
              <a:latin typeface="맑은 고딕"/>
              <a:cs typeface="맑은 고딕"/>
            </a:endParaRPr>
          </a:p>
          <a:p>
            <a:pPr marL="133985"/>
            <a:r>
              <a:rPr sz="800" spc="-5" dirty="0">
                <a:latin typeface="맑은 고딕"/>
                <a:cs typeface="맑은 고딕"/>
              </a:rPr>
              <a:t>Ma</a:t>
            </a:r>
            <a:r>
              <a:rPr sz="800" dirty="0">
                <a:latin typeface="맑은 고딕"/>
                <a:cs typeface="맑은 고딕"/>
              </a:rPr>
              <a:t>rket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1938" y="175847"/>
            <a:ext cx="903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/>
              <a:t>Business Model Design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4034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Who(Customer Segmentation)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Concretely define a customer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Persona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     - </a:t>
            </a:r>
            <a:r>
              <a:rPr kumimoji="0" lang="en-US" altLang="ko-KR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Noncustomer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         - Adjacent market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- Overshooting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52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2. What(Value propositions)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Resolve a problem, provide a concrete value, meet a desire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Minimum viable product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Feedback</a:t>
            </a:r>
            <a:endParaRPr kumimoji="0" lang="en-US" altLang="ko-KR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- Pivot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261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557</Words>
  <Application>Microsoft Office PowerPoint</Application>
  <PresentationFormat>와이드스크린</PresentationFormat>
  <Paragraphs>108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HY강B</vt:lpstr>
      <vt:lpstr>맑은 고딕</vt:lpstr>
      <vt:lpstr>Arial</vt:lpstr>
      <vt:lpstr>Calibri</vt:lpstr>
      <vt:lpstr>Times New Roman</vt:lpstr>
      <vt:lpstr>Office 테마</vt:lpstr>
      <vt:lpstr>Business Model Title</vt:lpstr>
      <vt:lpstr>PowerPoint 프레젠테이션</vt:lpstr>
      <vt:lpstr>Introduction of firm(firm name)-Ⅰ</vt:lpstr>
      <vt:lpstr>Introduction of firm(firm name)-Ⅱ</vt:lpstr>
      <vt:lpstr>Innovative case of the firm(firm name)-Ⅰ</vt:lpstr>
      <vt:lpstr>Innovative case of the firm(firm name)-Ⅱ</vt:lpstr>
      <vt:lpstr>PowerPoint 프레젠테이션</vt:lpstr>
      <vt:lpstr>Business Model Design</vt:lpstr>
      <vt:lpstr>Business Model Design</vt:lpstr>
      <vt:lpstr>Business Model Design</vt:lpstr>
      <vt:lpstr>Business Model Design</vt:lpstr>
      <vt:lpstr>Business Model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Model Title</dc:title>
  <dc:creator>Windows 사용자</dc:creator>
  <cp:lastModifiedBy>user</cp:lastModifiedBy>
  <cp:revision>11</cp:revision>
  <cp:lastPrinted>2017-09-08T07:39:09Z</cp:lastPrinted>
  <dcterms:created xsi:type="dcterms:W3CDTF">2017-09-08T05:35:42Z</dcterms:created>
  <dcterms:modified xsi:type="dcterms:W3CDTF">2020-04-10T05:38:10Z</dcterms:modified>
</cp:coreProperties>
</file>